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3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0" r:id="rId6"/>
    <p:sldId id="271" r:id="rId7"/>
    <p:sldId id="264" r:id="rId8"/>
    <p:sldId id="265" r:id="rId9"/>
    <p:sldId id="267" r:id="rId10"/>
    <p:sldId id="266" r:id="rId11"/>
    <p:sldId id="268" r:id="rId12"/>
    <p:sldId id="269" r:id="rId13"/>
    <p:sldId id="260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27" autoAdjust="0"/>
    <p:restoredTop sz="96327" autoAdjust="0"/>
  </p:normalViewPr>
  <p:slideViewPr>
    <p:cSldViewPr snapToGrid="0">
      <p:cViewPr varScale="1">
        <p:scale>
          <a:sx n="210" d="100"/>
          <a:sy n="2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0FB2EE-4143-43D1-817A-9730FE873531}" type="doc">
      <dgm:prSet loTypeId="urn:microsoft.com/office/officeart/2005/8/layout/bProcess4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A066BF7-810B-498E-9B71-4BE604C35145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Domain</a:t>
          </a:r>
        </a:p>
      </dgm:t>
    </dgm:pt>
    <dgm:pt modelId="{551E2BC4-322B-4917-80F0-6F289DD131BD}" type="parTrans" cxnId="{87998FD1-A301-4733-9331-1795CC56534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CD89840-710B-41CC-80E1-A699FA6BF644}" type="sibTrans" cxnId="{87998FD1-A301-4733-9331-1795CC56534D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252A2D7-ECD4-458F-B2BB-B6333EF341C4}">
      <dgm:prSet phldrT="[Text]" custT="1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sz="2400" dirty="0">
              <a:solidFill>
                <a:schemeClr val="bg1"/>
              </a:solidFill>
            </a:rPr>
            <a:t>SoC</a:t>
          </a:r>
          <a:br>
            <a:rPr lang="en-US" sz="24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(</a:t>
          </a:r>
          <a:r>
            <a:rPr lang="en-US" sz="1100" b="1" i="0" dirty="0"/>
            <a:t>Separation of Concerns)</a:t>
          </a:r>
          <a:endParaRPr lang="en-US" sz="1100" dirty="0">
            <a:solidFill>
              <a:schemeClr val="bg1"/>
            </a:solidFill>
          </a:endParaRPr>
        </a:p>
      </dgm:t>
    </dgm:pt>
    <dgm:pt modelId="{311917B2-9CA5-4AEA-A561-283F36BA9267}" type="parTrans" cxnId="{0A72A02A-BAE1-48AC-B158-111E2F36361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1B195D9-EB3C-4802-A6AB-664066A6DE01}" type="sibTrans" cxnId="{0A72A02A-BAE1-48AC-B158-111E2F363615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577C89B-FE67-4FD5-B67B-A9D2B5CF35FB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b="1" i="0" dirty="0"/>
            <a:t>Maintainability</a:t>
          </a:r>
          <a:endParaRPr lang="en-US" dirty="0">
            <a:solidFill>
              <a:schemeClr val="bg1"/>
            </a:solidFill>
          </a:endParaRPr>
        </a:p>
      </dgm:t>
    </dgm:pt>
    <dgm:pt modelId="{C1215F53-183B-4576-9940-C093E9334C1D}" type="parTrans" cxnId="{1EF02D92-F5CE-4D6F-8A0D-BEE4E9168B6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95F126D-CBF0-4835-ACDB-7CA05B5379BC}" type="sibTrans" cxnId="{1EF02D92-F5CE-4D6F-8A0D-BEE4E9168B61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DB892B2-0E0D-420C-B451-7722D28313F7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Testability</a:t>
          </a:r>
        </a:p>
      </dgm:t>
    </dgm:pt>
    <dgm:pt modelId="{76A5E238-62E3-48E2-B973-3966EC01419B}" type="parTrans" cxnId="{9C8D409F-E410-4D31-9461-8DF8B896162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BF1F0BD-2C92-4CA1-93CD-3EA2E09F4EE2}" type="sibTrans" cxnId="{9C8D409F-E410-4D31-9461-8DF8B896162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22D0B22-AAAD-4780-89CC-847BAD6F468F}" type="pres">
      <dgm:prSet presAssocID="{1F0FB2EE-4143-43D1-817A-9730FE873531}" presName="Name0" presStyleCnt="0">
        <dgm:presLayoutVars>
          <dgm:dir/>
          <dgm:resizeHandles/>
        </dgm:presLayoutVars>
      </dgm:prSet>
      <dgm:spPr/>
    </dgm:pt>
    <dgm:pt modelId="{4B311BFD-8EB7-46E9-A3B6-C5C47CFE6942}" type="pres">
      <dgm:prSet presAssocID="{1A066BF7-810B-498E-9B71-4BE604C35145}" presName="compNode" presStyleCnt="0"/>
      <dgm:spPr/>
    </dgm:pt>
    <dgm:pt modelId="{C8CF5390-16B5-4FC5-8640-64964D240785}" type="pres">
      <dgm:prSet presAssocID="{1A066BF7-810B-498E-9B71-4BE604C35145}" presName="dummyConnPt" presStyleCnt="0"/>
      <dgm:spPr/>
    </dgm:pt>
    <dgm:pt modelId="{4F4DBFEA-6993-43D2-8550-9C63128083EA}" type="pres">
      <dgm:prSet presAssocID="{1A066BF7-810B-498E-9B71-4BE604C35145}" presName="node" presStyleLbl="node1" presStyleIdx="0" presStyleCnt="4">
        <dgm:presLayoutVars>
          <dgm:bulletEnabled val="1"/>
        </dgm:presLayoutVars>
      </dgm:prSet>
      <dgm:spPr/>
    </dgm:pt>
    <dgm:pt modelId="{E28A262D-0B93-49C0-85A8-FF57875272C2}" type="pres">
      <dgm:prSet presAssocID="{BCD89840-710B-41CC-80E1-A699FA6BF644}" presName="sibTrans" presStyleLbl="bgSibTrans2D1" presStyleIdx="0" presStyleCnt="3"/>
      <dgm:spPr/>
    </dgm:pt>
    <dgm:pt modelId="{600DF6F0-DB20-44AB-A812-6F730F846214}" type="pres">
      <dgm:prSet presAssocID="{9252A2D7-ECD4-458F-B2BB-B6333EF341C4}" presName="compNode" presStyleCnt="0"/>
      <dgm:spPr/>
    </dgm:pt>
    <dgm:pt modelId="{DC82E6B6-54CA-493F-AB26-5808786A6FB8}" type="pres">
      <dgm:prSet presAssocID="{9252A2D7-ECD4-458F-B2BB-B6333EF341C4}" presName="dummyConnPt" presStyleCnt="0"/>
      <dgm:spPr/>
    </dgm:pt>
    <dgm:pt modelId="{F1A2D2A9-AB15-455D-A034-0B53446DC5B5}" type="pres">
      <dgm:prSet presAssocID="{9252A2D7-ECD4-458F-B2BB-B6333EF341C4}" presName="node" presStyleLbl="node1" presStyleIdx="1" presStyleCnt="4">
        <dgm:presLayoutVars>
          <dgm:bulletEnabled val="1"/>
        </dgm:presLayoutVars>
      </dgm:prSet>
      <dgm:spPr/>
    </dgm:pt>
    <dgm:pt modelId="{92340564-8D1D-4B16-8221-86830D7817E6}" type="pres">
      <dgm:prSet presAssocID="{61B195D9-EB3C-4802-A6AB-664066A6DE01}" presName="sibTrans" presStyleLbl="bgSibTrans2D1" presStyleIdx="1" presStyleCnt="3"/>
      <dgm:spPr/>
    </dgm:pt>
    <dgm:pt modelId="{806E4064-DD46-43CE-B091-547AA8892C74}" type="pres">
      <dgm:prSet presAssocID="{E577C89B-FE67-4FD5-B67B-A9D2B5CF35FB}" presName="compNode" presStyleCnt="0"/>
      <dgm:spPr/>
    </dgm:pt>
    <dgm:pt modelId="{B0BFAE7C-9CA5-44D3-8507-671EA93AA1E4}" type="pres">
      <dgm:prSet presAssocID="{E577C89B-FE67-4FD5-B67B-A9D2B5CF35FB}" presName="dummyConnPt" presStyleCnt="0"/>
      <dgm:spPr/>
    </dgm:pt>
    <dgm:pt modelId="{0D70175B-6136-44C3-AC35-EDDE7D5FC48B}" type="pres">
      <dgm:prSet presAssocID="{E577C89B-FE67-4FD5-B67B-A9D2B5CF35FB}" presName="node" presStyleLbl="node1" presStyleIdx="2" presStyleCnt="4">
        <dgm:presLayoutVars>
          <dgm:bulletEnabled val="1"/>
        </dgm:presLayoutVars>
      </dgm:prSet>
      <dgm:spPr/>
    </dgm:pt>
    <dgm:pt modelId="{4970D0ED-1467-43CD-8A03-83FFD3D85C61}" type="pres">
      <dgm:prSet presAssocID="{895F126D-CBF0-4835-ACDB-7CA05B5379BC}" presName="sibTrans" presStyleLbl="bgSibTrans2D1" presStyleIdx="2" presStyleCnt="3"/>
      <dgm:spPr/>
    </dgm:pt>
    <dgm:pt modelId="{F1E6E879-A26E-4AAD-B86E-C51525A5F427}" type="pres">
      <dgm:prSet presAssocID="{7DB892B2-0E0D-420C-B451-7722D28313F7}" presName="compNode" presStyleCnt="0"/>
      <dgm:spPr/>
    </dgm:pt>
    <dgm:pt modelId="{1DF61CD0-E7EB-4E1E-B8D5-954CF29E5367}" type="pres">
      <dgm:prSet presAssocID="{7DB892B2-0E0D-420C-B451-7722D28313F7}" presName="dummyConnPt" presStyleCnt="0"/>
      <dgm:spPr/>
    </dgm:pt>
    <dgm:pt modelId="{DF18FD10-B426-424A-8632-4F3E0488E5FC}" type="pres">
      <dgm:prSet presAssocID="{7DB892B2-0E0D-420C-B451-7722D28313F7}" presName="node" presStyleLbl="node1" presStyleIdx="3" presStyleCnt="4">
        <dgm:presLayoutVars>
          <dgm:bulletEnabled val="1"/>
        </dgm:presLayoutVars>
      </dgm:prSet>
      <dgm:spPr/>
    </dgm:pt>
  </dgm:ptLst>
  <dgm:cxnLst>
    <dgm:cxn modelId="{A2C00009-8AAD-4FC7-BD1D-A484E3E2852A}" type="presOf" srcId="{1F0FB2EE-4143-43D1-817A-9730FE873531}" destId="{E22D0B22-AAAD-4780-89CC-847BAD6F468F}" srcOrd="0" destOrd="0" presId="urn:microsoft.com/office/officeart/2005/8/layout/bProcess4"/>
    <dgm:cxn modelId="{9EF30523-35D7-41AD-B323-AEDEF5D1E3F6}" type="presOf" srcId="{E577C89B-FE67-4FD5-B67B-A9D2B5CF35FB}" destId="{0D70175B-6136-44C3-AC35-EDDE7D5FC48B}" srcOrd="0" destOrd="0" presId="urn:microsoft.com/office/officeart/2005/8/layout/bProcess4"/>
    <dgm:cxn modelId="{0A72A02A-BAE1-48AC-B158-111E2F363615}" srcId="{1F0FB2EE-4143-43D1-817A-9730FE873531}" destId="{9252A2D7-ECD4-458F-B2BB-B6333EF341C4}" srcOrd="1" destOrd="0" parTransId="{311917B2-9CA5-4AEA-A561-283F36BA9267}" sibTransId="{61B195D9-EB3C-4802-A6AB-664066A6DE01}"/>
    <dgm:cxn modelId="{41AF9C5C-777D-4AF7-BC44-26C0ABF31CC9}" type="presOf" srcId="{895F126D-CBF0-4835-ACDB-7CA05B5379BC}" destId="{4970D0ED-1467-43CD-8A03-83FFD3D85C61}" srcOrd="0" destOrd="0" presId="urn:microsoft.com/office/officeart/2005/8/layout/bProcess4"/>
    <dgm:cxn modelId="{9385AC80-28E4-4AFF-BBF7-B57100BEF469}" type="presOf" srcId="{9252A2D7-ECD4-458F-B2BB-B6333EF341C4}" destId="{F1A2D2A9-AB15-455D-A034-0B53446DC5B5}" srcOrd="0" destOrd="0" presId="urn:microsoft.com/office/officeart/2005/8/layout/bProcess4"/>
    <dgm:cxn modelId="{EA63878C-6A18-4858-8E30-86D899E53BF1}" type="presOf" srcId="{61B195D9-EB3C-4802-A6AB-664066A6DE01}" destId="{92340564-8D1D-4B16-8221-86830D7817E6}" srcOrd="0" destOrd="0" presId="urn:microsoft.com/office/officeart/2005/8/layout/bProcess4"/>
    <dgm:cxn modelId="{9424868D-8343-45E5-AC5A-7B055F878BFF}" type="presOf" srcId="{1A066BF7-810B-498E-9B71-4BE604C35145}" destId="{4F4DBFEA-6993-43D2-8550-9C63128083EA}" srcOrd="0" destOrd="0" presId="urn:microsoft.com/office/officeart/2005/8/layout/bProcess4"/>
    <dgm:cxn modelId="{1EF02D92-F5CE-4D6F-8A0D-BEE4E9168B61}" srcId="{1F0FB2EE-4143-43D1-817A-9730FE873531}" destId="{E577C89B-FE67-4FD5-B67B-A9D2B5CF35FB}" srcOrd="2" destOrd="0" parTransId="{C1215F53-183B-4576-9940-C093E9334C1D}" sibTransId="{895F126D-CBF0-4835-ACDB-7CA05B5379BC}"/>
    <dgm:cxn modelId="{9C8D409F-E410-4D31-9461-8DF8B8961623}" srcId="{1F0FB2EE-4143-43D1-817A-9730FE873531}" destId="{7DB892B2-0E0D-420C-B451-7722D28313F7}" srcOrd="3" destOrd="0" parTransId="{76A5E238-62E3-48E2-B973-3966EC01419B}" sibTransId="{5BF1F0BD-2C92-4CA1-93CD-3EA2E09F4EE2}"/>
    <dgm:cxn modelId="{CC59629F-06B9-471B-80E0-FC51F4475B3D}" type="presOf" srcId="{7DB892B2-0E0D-420C-B451-7722D28313F7}" destId="{DF18FD10-B426-424A-8632-4F3E0488E5FC}" srcOrd="0" destOrd="0" presId="urn:microsoft.com/office/officeart/2005/8/layout/bProcess4"/>
    <dgm:cxn modelId="{87998FD1-A301-4733-9331-1795CC56534D}" srcId="{1F0FB2EE-4143-43D1-817A-9730FE873531}" destId="{1A066BF7-810B-498E-9B71-4BE604C35145}" srcOrd="0" destOrd="0" parTransId="{551E2BC4-322B-4917-80F0-6F289DD131BD}" sibTransId="{BCD89840-710B-41CC-80E1-A699FA6BF644}"/>
    <dgm:cxn modelId="{DD3408F6-062A-417A-8B56-5B3805F2E7D2}" type="presOf" srcId="{BCD89840-710B-41CC-80E1-A699FA6BF644}" destId="{E28A262D-0B93-49C0-85A8-FF57875272C2}" srcOrd="0" destOrd="0" presId="urn:microsoft.com/office/officeart/2005/8/layout/bProcess4"/>
    <dgm:cxn modelId="{31903D10-BC41-4974-A829-EA3C7278BC39}" type="presParOf" srcId="{E22D0B22-AAAD-4780-89CC-847BAD6F468F}" destId="{4B311BFD-8EB7-46E9-A3B6-C5C47CFE6942}" srcOrd="0" destOrd="0" presId="urn:microsoft.com/office/officeart/2005/8/layout/bProcess4"/>
    <dgm:cxn modelId="{ED08DCA1-D394-46C6-AFB5-E45D7CD5669A}" type="presParOf" srcId="{4B311BFD-8EB7-46E9-A3B6-C5C47CFE6942}" destId="{C8CF5390-16B5-4FC5-8640-64964D240785}" srcOrd="0" destOrd="0" presId="urn:microsoft.com/office/officeart/2005/8/layout/bProcess4"/>
    <dgm:cxn modelId="{515CF915-6D48-4936-98AC-D566CF36A4A3}" type="presParOf" srcId="{4B311BFD-8EB7-46E9-A3B6-C5C47CFE6942}" destId="{4F4DBFEA-6993-43D2-8550-9C63128083EA}" srcOrd="1" destOrd="0" presId="urn:microsoft.com/office/officeart/2005/8/layout/bProcess4"/>
    <dgm:cxn modelId="{414CE1D3-D08F-4904-973C-D8B601DDB2D9}" type="presParOf" srcId="{E22D0B22-AAAD-4780-89CC-847BAD6F468F}" destId="{E28A262D-0B93-49C0-85A8-FF57875272C2}" srcOrd="1" destOrd="0" presId="urn:microsoft.com/office/officeart/2005/8/layout/bProcess4"/>
    <dgm:cxn modelId="{9AF9CA43-D07C-46B2-BFF6-2DC65FCF161C}" type="presParOf" srcId="{E22D0B22-AAAD-4780-89CC-847BAD6F468F}" destId="{600DF6F0-DB20-44AB-A812-6F730F846214}" srcOrd="2" destOrd="0" presId="urn:microsoft.com/office/officeart/2005/8/layout/bProcess4"/>
    <dgm:cxn modelId="{B2C971F7-586A-4566-B2E7-8A965A94738C}" type="presParOf" srcId="{600DF6F0-DB20-44AB-A812-6F730F846214}" destId="{DC82E6B6-54CA-493F-AB26-5808786A6FB8}" srcOrd="0" destOrd="0" presId="urn:microsoft.com/office/officeart/2005/8/layout/bProcess4"/>
    <dgm:cxn modelId="{5D07AA6D-ACFD-4B80-8E2E-E71227CC8D85}" type="presParOf" srcId="{600DF6F0-DB20-44AB-A812-6F730F846214}" destId="{F1A2D2A9-AB15-455D-A034-0B53446DC5B5}" srcOrd="1" destOrd="0" presId="urn:microsoft.com/office/officeart/2005/8/layout/bProcess4"/>
    <dgm:cxn modelId="{991A866F-8568-47FE-8DF1-D9F011991E13}" type="presParOf" srcId="{E22D0B22-AAAD-4780-89CC-847BAD6F468F}" destId="{92340564-8D1D-4B16-8221-86830D7817E6}" srcOrd="3" destOrd="0" presId="urn:microsoft.com/office/officeart/2005/8/layout/bProcess4"/>
    <dgm:cxn modelId="{45641B45-2EF4-44E1-9E3B-E095C3C4C672}" type="presParOf" srcId="{E22D0B22-AAAD-4780-89CC-847BAD6F468F}" destId="{806E4064-DD46-43CE-B091-547AA8892C74}" srcOrd="4" destOrd="0" presId="urn:microsoft.com/office/officeart/2005/8/layout/bProcess4"/>
    <dgm:cxn modelId="{C915B4C9-1A20-4774-9291-D7D5D5ACFD6B}" type="presParOf" srcId="{806E4064-DD46-43CE-B091-547AA8892C74}" destId="{B0BFAE7C-9CA5-44D3-8507-671EA93AA1E4}" srcOrd="0" destOrd="0" presId="urn:microsoft.com/office/officeart/2005/8/layout/bProcess4"/>
    <dgm:cxn modelId="{DE858634-A3C3-4999-9F00-AF29BB7D7DCF}" type="presParOf" srcId="{806E4064-DD46-43CE-B091-547AA8892C74}" destId="{0D70175B-6136-44C3-AC35-EDDE7D5FC48B}" srcOrd="1" destOrd="0" presId="urn:microsoft.com/office/officeart/2005/8/layout/bProcess4"/>
    <dgm:cxn modelId="{727F7249-4953-472B-A7BF-8FDB60105C5F}" type="presParOf" srcId="{E22D0B22-AAAD-4780-89CC-847BAD6F468F}" destId="{4970D0ED-1467-43CD-8A03-83FFD3D85C61}" srcOrd="5" destOrd="0" presId="urn:microsoft.com/office/officeart/2005/8/layout/bProcess4"/>
    <dgm:cxn modelId="{1B20AB1D-177F-4D7A-9B02-252953A0B67A}" type="presParOf" srcId="{E22D0B22-AAAD-4780-89CC-847BAD6F468F}" destId="{F1E6E879-A26E-4AAD-B86E-C51525A5F427}" srcOrd="6" destOrd="0" presId="urn:microsoft.com/office/officeart/2005/8/layout/bProcess4"/>
    <dgm:cxn modelId="{BB350DE3-3AB6-42B8-9ECE-7C1E4F6E4EB7}" type="presParOf" srcId="{F1E6E879-A26E-4AAD-B86E-C51525A5F427}" destId="{1DF61CD0-E7EB-4E1E-B8D5-954CF29E5367}" srcOrd="0" destOrd="0" presId="urn:microsoft.com/office/officeart/2005/8/layout/bProcess4"/>
    <dgm:cxn modelId="{8B1808DE-4551-48B2-8C6F-58D804C19292}" type="presParOf" srcId="{F1E6E879-A26E-4AAD-B86E-C51525A5F427}" destId="{DF18FD10-B426-424A-8632-4F3E0488E5F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A262D-0B93-49C0-85A8-FF57875272C2}">
      <dsp:nvSpPr>
        <dsp:cNvPr id="0" name=""/>
        <dsp:cNvSpPr/>
      </dsp:nvSpPr>
      <dsp:spPr>
        <a:xfrm rot="5400000">
          <a:off x="-356852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4DBFEA-6993-43D2-8550-9C63128083EA}">
      <dsp:nvSpPr>
        <dsp:cNvPr id="0" name=""/>
        <dsp:cNvSpPr/>
      </dsp:nvSpPr>
      <dsp:spPr>
        <a:xfrm>
          <a:off x="2758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Domain</a:t>
          </a:r>
        </a:p>
      </dsp:txBody>
      <dsp:txXfrm>
        <a:off x="40420" y="228355"/>
        <a:ext cx="2067785" cy="1210541"/>
      </dsp:txXfrm>
    </dsp:sp>
    <dsp:sp modelId="{92340564-8D1D-4B16-8221-86830D7817E6}">
      <dsp:nvSpPr>
        <dsp:cNvPr id="0" name=""/>
        <dsp:cNvSpPr/>
      </dsp:nvSpPr>
      <dsp:spPr>
        <a:xfrm>
          <a:off x="446813" y="2020053"/>
          <a:ext cx="2834902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A2D2A9-AB15-455D-A034-0B53446DC5B5}">
      <dsp:nvSpPr>
        <dsp:cNvPr id="0" name=""/>
        <dsp:cNvSpPr/>
      </dsp:nvSpPr>
      <dsp:spPr>
        <a:xfrm>
          <a:off x="2758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SoC</a:t>
          </a:r>
          <a:br>
            <a:rPr lang="en-US" sz="24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(</a:t>
          </a:r>
          <a:r>
            <a:rPr lang="en-US" sz="1100" b="1" i="0" kern="1200" dirty="0"/>
            <a:t>Separation of Concerns)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40420" y="1835688"/>
        <a:ext cx="2067785" cy="1210541"/>
      </dsp:txXfrm>
    </dsp:sp>
    <dsp:sp modelId="{4970D0ED-1467-43CD-8A03-83FFD3D85C61}">
      <dsp:nvSpPr>
        <dsp:cNvPr id="0" name=""/>
        <dsp:cNvSpPr/>
      </dsp:nvSpPr>
      <dsp:spPr>
        <a:xfrm rot="16200000">
          <a:off x="2493483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70175B-6136-44C3-AC35-EDDE7D5FC48B}">
      <dsp:nvSpPr>
        <dsp:cNvPr id="0" name=""/>
        <dsp:cNvSpPr/>
      </dsp:nvSpPr>
      <dsp:spPr>
        <a:xfrm>
          <a:off x="2853094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Maintainability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2890756" y="1835688"/>
        <a:ext cx="2067785" cy="1210541"/>
      </dsp:txXfrm>
    </dsp:sp>
    <dsp:sp modelId="{DF18FD10-B426-424A-8632-4F3E0488E5FC}">
      <dsp:nvSpPr>
        <dsp:cNvPr id="0" name=""/>
        <dsp:cNvSpPr/>
      </dsp:nvSpPr>
      <dsp:spPr>
        <a:xfrm>
          <a:off x="2853094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Testability</a:t>
          </a:r>
        </a:p>
      </dsp:txBody>
      <dsp:txXfrm>
        <a:off x="2890756" y="228355"/>
        <a:ext cx="2067785" cy="1210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9A7646-64A1-4BED-BA0B-77C27DE51A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BEFC0-5AA8-4302-B8B2-9ACD77A2E1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2F98B-3DC8-431B-BBBF-B7C2B94E730B}" type="datetimeFigureOut">
              <a:rPr lang="en-US" smtClean="0"/>
              <a:t>11/27/23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656EA-4150-44D1-821F-53CA0DBA1A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84F06-C917-4D16-B46F-633E54CA49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691-38BC-4357-BA2E-AC7731A10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60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300D2-6E0D-49B5-9AB1-C6683F5C846D}" type="datetimeFigureOut">
              <a:rPr lang="en-US" smtClean="0"/>
              <a:t>11/27/23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25FD9-6782-4777-BD37-B8EEBEF1E4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10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35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90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9EA4C4C-29C5-A84A-8370-A33516727BC0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9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5650-8216-294E-8820-D62FB7AFA2C4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3528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5650-8216-294E-8820-D62FB7AFA2C4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0618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5650-8216-294E-8820-D62FB7AFA2C4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4076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5650-8216-294E-8820-D62FB7AFA2C4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4907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5650-8216-294E-8820-D62FB7AFA2C4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9075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5650-8216-294E-8820-D62FB7AFA2C4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35717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7011214-27E0-A349-A199-B889AC7731FE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0146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BA3D1C2-55EC-C444-BC07-B5E85F177499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4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19005-1FD8-8043-86DF-0810A69A1980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685D4-A10E-0E4B-B4B3-AA2FD1FD52B1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AF864-E112-4841-8145-141731BB42B7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44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57E99-63EC-B147-ADB9-713675E6DB9D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8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21D7-3B9F-DB4A-AF68-59FAA5FD6ACB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23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AAA56-8B90-C54E-AE3B-D5AA9175BF3A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13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186E-FDE2-1E43-A2BB-82C0F3CA651D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58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5650-8216-294E-8820-D62FB7AFA2C4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6730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326E0-BE83-C24A-98B1-C9093A23CEDF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C055650-8216-294E-8820-D62FB7AFA2C4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55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  <p:sldLayoutId id="2147484051" r:id="rId13"/>
    <p:sldLayoutId id="2147484052" r:id="rId14"/>
    <p:sldLayoutId id="2147484053" r:id="rId15"/>
    <p:sldLayoutId id="2147484054" r:id="rId16"/>
    <p:sldLayoutId id="2147484055" r:id="rId17"/>
    <p:sldLayoutId id="2147483872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chuong.nguyen22@logixtek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alex.nguyenxl@gmail.co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openxmlformats.org/officeDocument/2006/relationships/hyperlink" Target="https://javabahia.blogspot.com/2017/07/java-se-8-update-144-disponivel-para.html" TargetMode="External"/><Relationship Id="rId3" Type="http://schemas.openxmlformats.org/officeDocument/2006/relationships/image" Target="../media/image4.jpeg"/><Relationship Id="rId21" Type="http://schemas.openxmlformats.org/officeDocument/2006/relationships/image" Target="../media/image14.png"/><Relationship Id="rId7" Type="http://schemas.openxmlformats.org/officeDocument/2006/relationships/hyperlink" Target="https://trungquandev.com/series-lap-trinh-nodejs/" TargetMode="External"/><Relationship Id="rId12" Type="http://schemas.openxmlformats.org/officeDocument/2006/relationships/hyperlink" Target="https://www.techstagram.com/2015/07/07/amazon-cloud-drive/" TargetMode="External"/><Relationship Id="rId17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hyperlink" Target="https://pixabay.com/es/javascript-js-logo-c%C3%B3digo-fuente-736400/" TargetMode="External"/><Relationship Id="rId20" Type="http://schemas.openxmlformats.org/officeDocument/2006/relationships/hyperlink" Target="https://www.mikefal.net/tag/azur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9.png"/><Relationship Id="rId5" Type="http://schemas.openxmlformats.org/officeDocument/2006/relationships/hyperlink" Target="https://thelittlecoder.com/2021/05/21/tinh-nang-thuong-duoc-su-dung-c-sharp/" TargetMode="External"/><Relationship Id="rId15" Type="http://schemas.openxmlformats.org/officeDocument/2006/relationships/image" Target="../media/image11.png"/><Relationship Id="rId10" Type="http://schemas.openxmlformats.org/officeDocument/2006/relationships/hyperlink" Target="https://www.gamingpark.it/1221/i-cloud-server-microsoft-sono-aperti-anche-a-playstation-4/" TargetMode="External"/><Relationship Id="rId19" Type="http://schemas.openxmlformats.org/officeDocument/2006/relationships/image" Target="../media/image13.png"/><Relationship Id="rId4" Type="http://schemas.openxmlformats.org/officeDocument/2006/relationships/image" Target="../media/image5.jpg"/><Relationship Id="rId9" Type="http://schemas.openxmlformats.org/officeDocument/2006/relationships/image" Target="../media/image8.jpg"/><Relationship Id="rId14" Type="http://schemas.openxmlformats.org/officeDocument/2006/relationships/hyperlink" Target="https://commons.wikimedia.org/wiki/File:C_sharp_music.svg" TargetMode="External"/><Relationship Id="rId2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cutecoder.org/programming/how-implement-viper-clean-architecture-ios/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://stackoverflow.com/questions/9450122/model-persistence-and-service-layers-tru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861476" cy="3255264"/>
          </a:xfrm>
        </p:spPr>
        <p:txBody>
          <a:bodyPr>
            <a:normAutofit/>
          </a:bodyPr>
          <a:lstStyle/>
          <a:p>
            <a:r>
              <a:rPr lang="en-US" sz="4800" dirty="0"/>
              <a:t>Project</a:t>
            </a:r>
            <a:br>
              <a:rPr lang="en-US" sz="4800" dirty="0"/>
            </a:br>
            <a:r>
              <a:rPr lang="en-US" sz="4800" dirty="0"/>
              <a:t>Architecture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866913"/>
            <a:ext cx="3861477" cy="1225296"/>
          </a:xfrm>
        </p:spPr>
        <p:txBody>
          <a:bodyPr>
            <a:normAutofit fontScale="77500" lnSpcReduction="20000"/>
          </a:bodyPr>
          <a:lstStyle/>
          <a:p>
            <a:r>
              <a:rPr lang="en-US" sz="1900" dirty="0"/>
              <a:t>Clean Architecture </a:t>
            </a:r>
          </a:p>
          <a:p>
            <a:r>
              <a:rPr lang="en-US" sz="1900" dirty="0"/>
              <a:t>N-Layer</a:t>
            </a:r>
          </a:p>
          <a:p>
            <a:r>
              <a:rPr lang="en-US" sz="1900" dirty="0"/>
              <a:t>Vertical Slice Architecture</a:t>
            </a:r>
          </a:p>
          <a:p>
            <a:r>
              <a:rPr lang="en-US" sz="1900" dirty="0"/>
              <a:t>Or  Whatever solves your business </a:t>
            </a:r>
          </a:p>
        </p:txBody>
      </p:sp>
      <p:pic>
        <p:nvPicPr>
          <p:cNvPr id="7" name="Picture 6" descr="A logo with blue text&#10;&#10;Description automatically generated">
            <a:extLst>
              <a:ext uri="{FF2B5EF4-FFF2-40B4-BE49-F238E27FC236}">
                <a16:creationId xmlns:a16="http://schemas.microsoft.com/office/drawing/2014/main" id="{2DE4E815-FC57-8E3F-B90B-E9A9A4C5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970" y="5918012"/>
            <a:ext cx="352233" cy="348394"/>
          </a:xfrm>
          <a:prstGeom prst="rect">
            <a:avLst/>
          </a:prstGeom>
        </p:spPr>
      </p:pic>
      <p:pic>
        <p:nvPicPr>
          <p:cNvPr id="6" name="Picture 5" descr="Hands pointing at a computer screen&#10;&#10;Description automatically generated">
            <a:extLst>
              <a:ext uri="{FF2B5EF4-FFF2-40B4-BE49-F238E27FC236}">
                <a16:creationId xmlns:a16="http://schemas.microsoft.com/office/drawing/2014/main" id="{C66FDEC4-61D8-D511-1F3D-8E382CB2BB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024919" y="1476224"/>
            <a:ext cx="5009258" cy="3255264"/>
          </a:xfrm>
          <a:prstGeom prst="rect">
            <a:avLst/>
          </a:prstGeom>
          <a:effectLst>
            <a:reflection stA="71000"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F858-2A30-4F73-962A-B70A932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498" y="886093"/>
            <a:ext cx="4998963" cy="1255469"/>
          </a:xfrm>
        </p:spPr>
        <p:txBody>
          <a:bodyPr>
            <a:normAutofit/>
          </a:bodyPr>
          <a:lstStyle/>
          <a:p>
            <a:r>
              <a:rPr lang="en-US" dirty="0"/>
              <a:t>Pillars of Success</a:t>
            </a:r>
          </a:p>
        </p:txBody>
      </p:sp>
      <p:graphicFrame>
        <p:nvGraphicFramePr>
          <p:cNvPr id="4" name="Content Placeholder 3" descr="SmartArt">
            <a:extLst>
              <a:ext uri="{FF2B5EF4-FFF2-40B4-BE49-F238E27FC236}">
                <a16:creationId xmlns:a16="http://schemas.microsoft.com/office/drawing/2014/main" id="{DFE8205B-4C0D-4F7E-A9F7-22AEE49E8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116985"/>
              </p:ext>
            </p:extLst>
          </p:nvPr>
        </p:nvGraphicFramePr>
        <p:xfrm>
          <a:off x="289249" y="2510395"/>
          <a:ext cx="4998962" cy="327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Woman standing in her office looking at blueprints">
            <a:extLst>
              <a:ext uri="{FF2B5EF4-FFF2-40B4-BE49-F238E27FC236}">
                <a16:creationId xmlns:a16="http://schemas.microsoft.com/office/drawing/2014/main" id="{6F523839-0F2B-44C9-82BE-A2C19B2445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944" r="2462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D208147A-3918-26DA-7A0B-37062D27D9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29309" y="6444852"/>
            <a:ext cx="352233" cy="3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3454094"/>
            <a:ext cx="7315200" cy="213055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chuong.nguyen22@logixtek.com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D2581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lex.nguyenxl@gmail.com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/in/alex-nguyen-166981100/</a:t>
            </a:r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BFDAA83F-E21C-8C72-54F9-427EC0686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6970" y="5918012"/>
            <a:ext cx="352233" cy="3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blue text&#10;&#10;Description automatically generated">
            <a:extLst>
              <a:ext uri="{FF2B5EF4-FFF2-40B4-BE49-F238E27FC236}">
                <a16:creationId xmlns:a16="http://schemas.microsoft.com/office/drawing/2014/main" id="{3E617092-664F-AC36-BCC0-2B703E55B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970" y="5918012"/>
            <a:ext cx="352233" cy="3483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7AAB13-1FAF-00C8-74D1-E3A73C081386}"/>
              </a:ext>
            </a:extLst>
          </p:cNvPr>
          <p:cNvSpPr txBox="1"/>
          <p:nvPr/>
        </p:nvSpPr>
        <p:spPr>
          <a:xfrm>
            <a:off x="4327756" y="2555475"/>
            <a:ext cx="451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chemeClr val="bg1"/>
                </a:solidFill>
              </a:rPr>
              <a:t>Hi, My name is Alex Nguyen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817548-EB29-ACB7-1E57-F58D47970813}"/>
              </a:ext>
            </a:extLst>
          </p:cNvPr>
          <p:cNvSpPr txBox="1"/>
          <p:nvPr/>
        </p:nvSpPr>
        <p:spPr>
          <a:xfrm>
            <a:off x="3979555" y="3259723"/>
            <a:ext cx="3760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1600">
                <a:solidFill>
                  <a:schemeClr val="bg1"/>
                </a:solidFill>
              </a:rPr>
              <a:t>I’m proficient </a:t>
            </a:r>
            <a:r>
              <a:rPr lang="en-VN" sz="1600" dirty="0">
                <a:solidFill>
                  <a:schemeClr val="bg1"/>
                </a:solidFill>
              </a:rPr>
              <a:t>in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453081-D0E0-5C50-3129-BBD87D3CE54C}"/>
              </a:ext>
            </a:extLst>
          </p:cNvPr>
          <p:cNvSpPr/>
          <p:nvPr/>
        </p:nvSpPr>
        <p:spPr>
          <a:xfrm>
            <a:off x="5236100" y="1034724"/>
            <a:ext cx="1350405" cy="130801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1EB419-DB2C-E009-A663-A8B530BA1B47}"/>
              </a:ext>
            </a:extLst>
          </p:cNvPr>
          <p:cNvCxnSpPr/>
          <p:nvPr/>
        </p:nvCxnSpPr>
        <p:spPr>
          <a:xfrm>
            <a:off x="502617" y="3167094"/>
            <a:ext cx="11190803" cy="0"/>
          </a:xfrm>
          <a:prstGeom prst="line">
            <a:avLst/>
          </a:prstGeom>
          <a:ln>
            <a:solidFill>
              <a:schemeClr val="accent1">
                <a:alpha val="19595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urple and white logo&#10;&#10;Description automatically generated">
            <a:extLst>
              <a:ext uri="{FF2B5EF4-FFF2-40B4-BE49-F238E27FC236}">
                <a16:creationId xmlns:a16="http://schemas.microsoft.com/office/drawing/2014/main" id="{A15E85B3-0D3B-4827-4688-6F761571C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81558" y="3809608"/>
            <a:ext cx="1470256" cy="493029"/>
          </a:xfrm>
          <a:prstGeom prst="rect">
            <a:avLst/>
          </a:prstGeom>
        </p:spPr>
      </p:pic>
      <p:pic>
        <p:nvPicPr>
          <p:cNvPr id="18" name="Picture 17" descr="A logo with green and white dots&#10;&#10;Description automatically generated">
            <a:extLst>
              <a:ext uri="{FF2B5EF4-FFF2-40B4-BE49-F238E27FC236}">
                <a16:creationId xmlns:a16="http://schemas.microsoft.com/office/drawing/2014/main" id="{8379114E-9EF9-DCB6-DAE9-ED4E5B935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51320" y="3802965"/>
            <a:ext cx="1417017" cy="4930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7BCEC4-D38D-023F-0C58-5583E293F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745" y="3802965"/>
            <a:ext cx="1203053" cy="493059"/>
          </a:xfrm>
          <a:prstGeom prst="rect">
            <a:avLst/>
          </a:prstGeom>
        </p:spPr>
      </p:pic>
      <p:pic>
        <p:nvPicPr>
          <p:cNvPr id="27" name="Picture 26" descr="A blue and white logo&#10;&#10;Description automatically generated">
            <a:extLst>
              <a:ext uri="{FF2B5EF4-FFF2-40B4-BE49-F238E27FC236}">
                <a16:creationId xmlns:a16="http://schemas.microsoft.com/office/drawing/2014/main" id="{4535878F-D8E4-362B-FD8F-8FC2C116C5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172327" y="4587072"/>
            <a:ext cx="1293886" cy="493024"/>
          </a:xfrm>
          <a:prstGeom prst="rect">
            <a:avLst/>
          </a:prstGeom>
        </p:spPr>
      </p:pic>
      <p:pic>
        <p:nvPicPr>
          <p:cNvPr id="33" name="Picture 32" descr="A close-up of a logo&#10;&#10;Description automatically generated">
            <a:extLst>
              <a:ext uri="{FF2B5EF4-FFF2-40B4-BE49-F238E27FC236}">
                <a16:creationId xmlns:a16="http://schemas.microsoft.com/office/drawing/2014/main" id="{4EF1C121-4ED4-1DB8-B952-CD33BA3AA0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63183" y="4587071"/>
            <a:ext cx="1388021" cy="493025"/>
          </a:xfrm>
          <a:prstGeom prst="rect">
            <a:avLst/>
          </a:prstGeom>
        </p:spPr>
      </p:pic>
      <p:pic>
        <p:nvPicPr>
          <p:cNvPr id="36" name="Picture 35" descr="A green circle with white letters and a black background&#10;&#10;Description automatically generated">
            <a:extLst>
              <a:ext uri="{FF2B5EF4-FFF2-40B4-BE49-F238E27FC236}">
                <a16:creationId xmlns:a16="http://schemas.microsoft.com/office/drawing/2014/main" id="{F4E4E1FC-5A84-9DF1-A6E5-6FE98E1E09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939372" y="5244010"/>
            <a:ext cx="296728" cy="296728"/>
          </a:xfrm>
          <a:prstGeom prst="rect">
            <a:avLst/>
          </a:prstGeom>
        </p:spPr>
      </p:pic>
      <p:pic>
        <p:nvPicPr>
          <p:cNvPr id="39" name="Picture 38" descr="A yellow rectangular sign with black letters&#10;&#10;Description automatically generated">
            <a:extLst>
              <a:ext uri="{FF2B5EF4-FFF2-40B4-BE49-F238E27FC236}">
                <a16:creationId xmlns:a16="http://schemas.microsoft.com/office/drawing/2014/main" id="{8E5FADCB-3E5E-4631-B6DF-6ED0EAFE2F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529396" y="5244009"/>
            <a:ext cx="296729" cy="296729"/>
          </a:xfrm>
          <a:prstGeom prst="rect">
            <a:avLst/>
          </a:prstGeom>
        </p:spPr>
      </p:pic>
      <p:pic>
        <p:nvPicPr>
          <p:cNvPr id="44" name="Picture 43" descr="A red background with a logo&#10;&#10;Description automatically generated">
            <a:extLst>
              <a:ext uri="{FF2B5EF4-FFF2-40B4-BE49-F238E27FC236}">
                <a16:creationId xmlns:a16="http://schemas.microsoft.com/office/drawing/2014/main" id="{613FDD3D-BBEB-891F-6D48-63A44D3D68A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179422" y="5244010"/>
            <a:ext cx="288904" cy="296728"/>
          </a:xfrm>
          <a:prstGeom prst="rect">
            <a:avLst/>
          </a:prstGeom>
        </p:spPr>
      </p:pic>
      <p:pic>
        <p:nvPicPr>
          <p:cNvPr id="50" name="Picture 49" descr="A blue cylinder with white text&#10;&#10;Description automatically generated">
            <a:extLst>
              <a:ext uri="{FF2B5EF4-FFF2-40B4-BE49-F238E27FC236}">
                <a16:creationId xmlns:a16="http://schemas.microsoft.com/office/drawing/2014/main" id="{717B2054-5ADD-634C-AC3F-F80AB2E3EA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6735086" y="5244009"/>
            <a:ext cx="322107" cy="357610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10E545AC-7AD1-8D87-B908-B62392528A4F}"/>
              </a:ext>
            </a:extLst>
          </p:cNvPr>
          <p:cNvSpPr/>
          <p:nvPr/>
        </p:nvSpPr>
        <p:spPr>
          <a:xfrm>
            <a:off x="9012032" y="4423492"/>
            <a:ext cx="1233834" cy="1117080"/>
          </a:xfrm>
          <a:prstGeom prst="ellipse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0975EE2-C310-1621-2B4F-34E23DE577AB}"/>
              </a:ext>
            </a:extLst>
          </p:cNvPr>
          <p:cNvSpPr txBox="1"/>
          <p:nvPr/>
        </p:nvSpPr>
        <p:spPr>
          <a:xfrm>
            <a:off x="1322258" y="5463119"/>
            <a:ext cx="1611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dirty="0">
                <a:solidFill>
                  <a:schemeClr val="bg1"/>
                </a:solidFill>
              </a:rPr>
              <a:t>Clean Architecture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D600B6-E962-0171-297A-FC3BAD4B5B62}"/>
              </a:ext>
            </a:extLst>
          </p:cNvPr>
          <p:cNvSpPr/>
          <p:nvPr/>
        </p:nvSpPr>
        <p:spPr>
          <a:xfrm>
            <a:off x="1386584" y="4423492"/>
            <a:ext cx="1768242" cy="1117080"/>
          </a:xfrm>
          <a:prstGeom prst="ellipse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5F6935-48E1-3B5F-C115-840EAB352855}"/>
              </a:ext>
            </a:extLst>
          </p:cNvPr>
          <p:cNvSpPr txBox="1"/>
          <p:nvPr/>
        </p:nvSpPr>
        <p:spPr>
          <a:xfrm>
            <a:off x="9365896" y="5588888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dirty="0">
                <a:solidFill>
                  <a:schemeClr val="bg1"/>
                </a:solidFill>
              </a:rPr>
              <a:t>DDD</a:t>
            </a:r>
          </a:p>
        </p:txBody>
      </p:sp>
    </p:spTree>
    <p:extLst>
      <p:ext uri="{BB962C8B-B14F-4D97-AF65-F5344CB8AC3E}">
        <p14:creationId xmlns:p14="http://schemas.microsoft.com/office/powerpoint/2010/main" val="913767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00C43F-8E05-00FB-E892-87B8B000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2F3E61-A26A-622C-98EB-F5D103BD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sz="2200" dirty="0"/>
              <a:t>N-Layer Architecture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027AD559-15A0-A7FF-FF7C-8C137A2856F0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14139" b="14139"/>
          <a:stretch/>
        </p:blipFill>
        <p:spPr>
          <a:xfrm>
            <a:off x="8284950" y="2633245"/>
            <a:ext cx="2691242" cy="159151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9A3C480-765B-64AA-BF54-54D043E6E532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C9C19A-30A3-8590-BD16-D4E24B9821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VN" sz="2200" dirty="0"/>
              <a:t>Clean Architecture</a:t>
            </a:r>
          </a:p>
        </p:txBody>
      </p:sp>
      <p:pic>
        <p:nvPicPr>
          <p:cNvPr id="21" name="Picture Placeholder 20" descr="A diagram of a application layering&#10;&#10;Description automatically generated">
            <a:extLst>
              <a:ext uri="{FF2B5EF4-FFF2-40B4-BE49-F238E27FC236}">
                <a16:creationId xmlns:a16="http://schemas.microsoft.com/office/drawing/2014/main" id="{5E990DB6-C775-A25E-BE90-EE8CF4C222E5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9122" b="9122"/>
          <a:stretch>
            <a:fillRect/>
          </a:stretch>
        </p:blipFill>
        <p:spPr>
          <a:xfrm>
            <a:off x="1382803" y="2603500"/>
            <a:ext cx="2691243" cy="159151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91E8E8D-670D-6E67-CD5B-76C4FA88217E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4F63BA-D4C9-9F12-80BC-02441FCEDC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2774" y="4532845"/>
            <a:ext cx="4209226" cy="576262"/>
          </a:xfrm>
        </p:spPr>
        <p:txBody>
          <a:bodyPr/>
          <a:lstStyle/>
          <a:p>
            <a:r>
              <a:rPr lang="en-VN" sz="2200" dirty="0"/>
              <a:t>Vertical Slice Architecture</a:t>
            </a:r>
          </a:p>
        </p:txBody>
      </p:sp>
      <p:pic>
        <p:nvPicPr>
          <p:cNvPr id="24" name="Picture Placeholder 23" descr="A diagram of a clean architecture&#10;&#10;Description automatically generated">
            <a:extLst>
              <a:ext uri="{FF2B5EF4-FFF2-40B4-BE49-F238E27FC236}">
                <a16:creationId xmlns:a16="http://schemas.microsoft.com/office/drawing/2014/main" id="{5867370A-46FE-8B15-0E17-84BAB80F8A23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707" r="5707"/>
          <a:stretch>
            <a:fillRect/>
          </a:stretch>
        </p:blipFill>
        <p:spPr>
          <a:xfrm>
            <a:off x="4662878" y="2653204"/>
            <a:ext cx="2691242" cy="1591510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8019E5-14F7-73C3-141E-3F870AE6BD96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VN" dirty="0"/>
              <a:t>Microservices with vertical slice </a:t>
            </a:r>
          </a:p>
        </p:txBody>
      </p:sp>
      <p:pic>
        <p:nvPicPr>
          <p:cNvPr id="29" name="Picture 28" descr="A logo with blue text&#10;&#10;Description automatically generated">
            <a:extLst>
              <a:ext uri="{FF2B5EF4-FFF2-40B4-BE49-F238E27FC236}">
                <a16:creationId xmlns:a16="http://schemas.microsoft.com/office/drawing/2014/main" id="{737B33A9-4657-AC76-236D-8BE05E78B9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5365" y="6232905"/>
            <a:ext cx="352233" cy="3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31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6C315-FC59-3574-7B18-C00E0564B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1BB4C-2F42-B4DB-216D-E52D0E1A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</a:t>
            </a:r>
            <a:br>
              <a:rPr lang="en-US" dirty="0"/>
            </a:br>
            <a:r>
              <a:rPr lang="en-US" dirty="0"/>
              <a:t>are </a:t>
            </a:r>
            <a:br>
              <a:rPr lang="en-US" dirty="0"/>
            </a:br>
            <a:r>
              <a:rPr lang="en-US" dirty="0"/>
              <a:t>there?</a:t>
            </a:r>
            <a:endParaRPr lang="en-VN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6B820EB-9DA4-A174-712F-1716776A5720}"/>
              </a:ext>
            </a:extLst>
          </p:cNvPr>
          <p:cNvGrpSpPr/>
          <p:nvPr/>
        </p:nvGrpSpPr>
        <p:grpSpPr>
          <a:xfrm>
            <a:off x="6356734" y="866156"/>
            <a:ext cx="5431719" cy="4806910"/>
            <a:chOff x="6411598" y="933212"/>
            <a:chExt cx="5431719" cy="48069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FF7D05-DD5C-49AE-D485-BFC7BA5EFA2B}"/>
                </a:ext>
              </a:extLst>
            </p:cNvPr>
            <p:cNvSpPr txBox="1"/>
            <p:nvPr/>
          </p:nvSpPr>
          <p:spPr>
            <a:xfrm>
              <a:off x="8021025" y="933212"/>
              <a:ext cx="1040670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VN" dirty="0">
                  <a:solidFill>
                    <a:schemeClr val="bg1"/>
                  </a:solidFill>
                </a:rPr>
                <a:t>N-Layer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860B2A-20B0-6173-5B6D-3A173E0D395F}"/>
                </a:ext>
              </a:extLst>
            </p:cNvPr>
            <p:cNvSpPr txBox="1"/>
            <p:nvPr/>
          </p:nvSpPr>
          <p:spPr>
            <a:xfrm>
              <a:off x="9240590" y="1627632"/>
              <a:ext cx="2316660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Clean Architecurer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AB2E89-8894-4FD2-EB6A-7F95ACEE1DB4}"/>
                </a:ext>
              </a:extLst>
            </p:cNvPr>
            <p:cNvSpPr txBox="1"/>
            <p:nvPr/>
          </p:nvSpPr>
          <p:spPr>
            <a:xfrm>
              <a:off x="6451919" y="2057312"/>
              <a:ext cx="1584088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Verticel slice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D9916F-0771-5564-4463-094886F7482E}"/>
                </a:ext>
              </a:extLst>
            </p:cNvPr>
            <p:cNvSpPr txBox="1"/>
            <p:nvPr/>
          </p:nvSpPr>
          <p:spPr>
            <a:xfrm>
              <a:off x="8541360" y="3244334"/>
              <a:ext cx="699230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DDD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8B5734-5563-0F4F-A892-39D0A5F3B4F2}"/>
                </a:ext>
              </a:extLst>
            </p:cNvPr>
            <p:cNvSpPr txBox="1"/>
            <p:nvPr/>
          </p:nvSpPr>
          <p:spPr>
            <a:xfrm>
              <a:off x="7243963" y="5370790"/>
              <a:ext cx="660758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BDD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724D1B-86D3-6416-9457-038295356543}"/>
                </a:ext>
              </a:extLst>
            </p:cNvPr>
            <p:cNvSpPr txBox="1"/>
            <p:nvPr/>
          </p:nvSpPr>
          <p:spPr>
            <a:xfrm>
              <a:off x="6554530" y="4591875"/>
              <a:ext cx="625492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TDD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C1BD00-4A95-83EA-6967-9E04013D8BDA}"/>
                </a:ext>
              </a:extLst>
            </p:cNvPr>
            <p:cNvSpPr txBox="1"/>
            <p:nvPr/>
          </p:nvSpPr>
          <p:spPr>
            <a:xfrm>
              <a:off x="10094120" y="2671310"/>
              <a:ext cx="1749197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Micro services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6625DA-FDAB-408C-7051-628D8EAD8B50}"/>
                </a:ext>
              </a:extLst>
            </p:cNvPr>
            <p:cNvSpPr txBox="1"/>
            <p:nvPr/>
          </p:nvSpPr>
          <p:spPr>
            <a:xfrm>
              <a:off x="8541360" y="5370790"/>
              <a:ext cx="1590500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Event-Driven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9A1FBD-61A5-9F79-139C-BBD4A5468CCB}"/>
                </a:ext>
              </a:extLst>
            </p:cNvPr>
            <p:cNvSpPr txBox="1"/>
            <p:nvPr/>
          </p:nvSpPr>
          <p:spPr>
            <a:xfrm>
              <a:off x="10432353" y="4906066"/>
              <a:ext cx="1410964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Hexagonal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BB7A66-96A7-EE8A-67CA-5CC7FE4E89EC}"/>
                </a:ext>
              </a:extLst>
            </p:cNvPr>
            <p:cNvSpPr txBox="1"/>
            <p:nvPr/>
          </p:nvSpPr>
          <p:spPr>
            <a:xfrm>
              <a:off x="6411598" y="3288268"/>
              <a:ext cx="827471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CQRS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4AEC65-290A-981C-475B-C0901A1EF0DE}"/>
                </a:ext>
              </a:extLst>
            </p:cNvPr>
            <p:cNvSpPr txBox="1"/>
            <p:nvPr/>
          </p:nvSpPr>
          <p:spPr>
            <a:xfrm>
              <a:off x="10398920" y="3708940"/>
              <a:ext cx="1244251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Serverless</a:t>
              </a:r>
            </a:p>
          </p:txBody>
        </p:sp>
      </p:grpSp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57AF4F2F-E172-DCAF-D6D4-203E624AB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3674" y="6463019"/>
            <a:ext cx="352233" cy="3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0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E3B65-D124-C754-E91C-A89C6960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400" y="576799"/>
            <a:ext cx="2793158" cy="879075"/>
          </a:xfrm>
        </p:spPr>
        <p:txBody>
          <a:bodyPr/>
          <a:lstStyle/>
          <a:p>
            <a:r>
              <a:rPr lang="en-VN" dirty="0"/>
              <a:t>No 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B0E01F-6FCB-5966-30C8-DA839BB2D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8856" y="1611271"/>
            <a:ext cx="2793158" cy="2228716"/>
          </a:xfrm>
        </p:spPr>
        <p:txBody>
          <a:bodyPr/>
          <a:lstStyle/>
          <a:p>
            <a:r>
              <a:rPr lang="en-VN" dirty="0">
                <a:solidFill>
                  <a:srgbClr val="00B050"/>
                </a:solidFill>
              </a:rPr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bg1"/>
                </a:solidFill>
              </a:rPr>
              <a:t>Little or No Abstraction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bg1"/>
                </a:solidFill>
              </a:rPr>
              <a:t>Easy &amp; quickly to build from nothing to deploy.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bg1"/>
                </a:solidFill>
              </a:rPr>
              <a:t>Potential for performance due to tight coupling &amp; less abstraction.</a:t>
            </a:r>
          </a:p>
        </p:txBody>
      </p:sp>
      <p:pic>
        <p:nvPicPr>
          <p:cNvPr id="2" name="Picture 1" descr="A logo with blue text&#10;&#10;Description automatically generated">
            <a:extLst>
              <a:ext uri="{FF2B5EF4-FFF2-40B4-BE49-F238E27FC236}">
                <a16:creationId xmlns:a16="http://schemas.microsoft.com/office/drawing/2014/main" id="{FB29C06C-E9B3-1772-BFC1-E5041B8B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699" y="6420630"/>
            <a:ext cx="352233" cy="348394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58F0DF5-6F7E-62AD-7BDC-31EFE806F0DC}"/>
              </a:ext>
            </a:extLst>
          </p:cNvPr>
          <p:cNvGrpSpPr/>
          <p:nvPr/>
        </p:nvGrpSpPr>
        <p:grpSpPr>
          <a:xfrm>
            <a:off x="5026172" y="1295400"/>
            <a:ext cx="2700811" cy="5299427"/>
            <a:chOff x="5026172" y="1295400"/>
            <a:chExt cx="2700811" cy="5299427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AA05222-AB94-B4DB-6016-3316CDC7F18E}"/>
                </a:ext>
              </a:extLst>
            </p:cNvPr>
            <p:cNvSpPr/>
            <p:nvPr/>
          </p:nvSpPr>
          <p:spPr>
            <a:xfrm>
              <a:off x="5526771" y="1949913"/>
              <a:ext cx="1138458" cy="32094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500" dirty="0"/>
                <a:t>Request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C26A48B-9422-21F4-EC93-B8D517EECF44}"/>
                </a:ext>
              </a:extLst>
            </p:cNvPr>
            <p:cNvSpPr/>
            <p:nvPr/>
          </p:nvSpPr>
          <p:spPr>
            <a:xfrm>
              <a:off x="5526771" y="1295400"/>
              <a:ext cx="1138458" cy="32094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500" dirty="0"/>
                <a:t>Client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49C6F6-1497-33C5-1DD4-2AD0C31607ED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6096000" y="1616348"/>
              <a:ext cx="0" cy="8180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F0E87D-9C68-7B16-82A6-6CD3F644BD57}"/>
                </a:ext>
              </a:extLst>
            </p:cNvPr>
            <p:cNvSpPr/>
            <p:nvPr/>
          </p:nvSpPr>
          <p:spPr>
            <a:xfrm>
              <a:off x="5026172" y="2434363"/>
              <a:ext cx="2700811" cy="2737144"/>
            </a:xfrm>
            <a:prstGeom prst="rect">
              <a:avLst/>
            </a:prstGeom>
            <a:solidFill>
              <a:schemeClr val="accent1">
                <a:alpha val="2603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65C5824C-C127-8C65-5F6C-119164B0A7B2}"/>
                </a:ext>
              </a:extLst>
            </p:cNvPr>
            <p:cNvSpPr/>
            <p:nvPr/>
          </p:nvSpPr>
          <p:spPr>
            <a:xfrm>
              <a:off x="5982962" y="5666981"/>
              <a:ext cx="520784" cy="581340"/>
            </a:xfrm>
            <a:prstGeom prst="can">
              <a:avLst>
                <a:gd name="adj" fmla="val 13372"/>
              </a:avLst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B1A74C-BC2D-E1FD-4606-5BFF53EC8807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6240603" y="5171507"/>
              <a:ext cx="2751" cy="4954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58B1EF-9A8A-50E7-8DEA-32D030E20892}"/>
                </a:ext>
              </a:extLst>
            </p:cNvPr>
            <p:cNvSpPr txBox="1"/>
            <p:nvPr/>
          </p:nvSpPr>
          <p:spPr>
            <a:xfrm>
              <a:off x="6240603" y="5248301"/>
              <a:ext cx="50206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1500" dirty="0">
                  <a:solidFill>
                    <a:schemeClr val="accent2">
                      <a:lumMod val="75000"/>
                    </a:schemeClr>
                  </a:solidFill>
                </a:rPr>
                <a:t>use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E70F59-7830-5E9F-D163-FF5421205ECA}"/>
                </a:ext>
              </a:extLst>
            </p:cNvPr>
            <p:cNvSpPr txBox="1"/>
            <p:nvPr/>
          </p:nvSpPr>
          <p:spPr>
            <a:xfrm>
              <a:off x="5680994" y="6271662"/>
              <a:ext cx="111921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1500" dirty="0">
                  <a:solidFill>
                    <a:schemeClr val="accent2">
                      <a:lumMod val="75000"/>
                    </a:schemeClr>
                  </a:solidFill>
                </a:rPr>
                <a:t>Database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B3DD3F-FCA3-F82F-AFBA-F175F5D84B65}"/>
                </a:ext>
              </a:extLst>
            </p:cNvPr>
            <p:cNvSpPr txBox="1"/>
            <p:nvPr/>
          </p:nvSpPr>
          <p:spPr>
            <a:xfrm>
              <a:off x="6125546" y="2434363"/>
              <a:ext cx="7745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1100" dirty="0">
                  <a:solidFill>
                    <a:schemeClr val="accent2">
                      <a:lumMod val="75000"/>
                    </a:schemeClr>
                  </a:solidFill>
                </a:rPr>
                <a:t>Web Api</a:t>
              </a: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FDC8BC50-1AE5-53D3-F0C1-0E1B62EDC67C}"/>
                </a:ext>
              </a:extLst>
            </p:cNvPr>
            <p:cNvSpPr/>
            <p:nvPr/>
          </p:nvSpPr>
          <p:spPr>
            <a:xfrm>
              <a:off x="5664659" y="2867296"/>
              <a:ext cx="1057057" cy="278952"/>
            </a:xfrm>
            <a:prstGeom prst="hexagon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800" dirty="0"/>
                <a:t>Presentation</a:t>
              </a:r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285FCFE9-DBF8-C11C-C578-EACBCBDA86E5}"/>
                </a:ext>
              </a:extLst>
            </p:cNvPr>
            <p:cNvSpPr/>
            <p:nvPr/>
          </p:nvSpPr>
          <p:spPr>
            <a:xfrm>
              <a:off x="5790004" y="3668343"/>
              <a:ext cx="842196" cy="337792"/>
            </a:xfrm>
            <a:prstGeom prst="hexagon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800" dirty="0"/>
                <a:t>Business logic</a:t>
              </a:r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9500FA2A-61D6-860E-4EA4-43DE3140EFF0}"/>
                </a:ext>
              </a:extLst>
            </p:cNvPr>
            <p:cNvSpPr/>
            <p:nvPr/>
          </p:nvSpPr>
          <p:spPr>
            <a:xfrm>
              <a:off x="5790004" y="4488426"/>
              <a:ext cx="806368" cy="266007"/>
            </a:xfrm>
            <a:prstGeom prst="hexagon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800" dirty="0"/>
                <a:t>System logic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3DC08E7-44EE-8A9B-BDD5-E97175EC1F9A}"/>
                </a:ext>
              </a:extLst>
            </p:cNvPr>
            <p:cNvCxnSpPr>
              <a:cxnSpLocks/>
              <a:stCxn id="26" idx="2"/>
              <a:endCxn id="27" idx="4"/>
            </p:cNvCxnSpPr>
            <p:nvPr/>
          </p:nvCxnSpPr>
          <p:spPr>
            <a:xfrm>
              <a:off x="5734397" y="3146248"/>
              <a:ext cx="140055" cy="52209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7AD5157-3A11-B620-99BF-D38DB386E3F9}"/>
                </a:ext>
              </a:extLst>
            </p:cNvPr>
            <p:cNvCxnSpPr>
              <a:stCxn id="26" idx="1"/>
              <a:endCxn id="27" idx="5"/>
            </p:cNvCxnSpPr>
            <p:nvPr/>
          </p:nvCxnSpPr>
          <p:spPr>
            <a:xfrm flipH="1">
              <a:off x="6547752" y="3146248"/>
              <a:ext cx="104226" cy="52209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748E503-8198-59BE-4CDE-6D92B2FA0D7B}"/>
                </a:ext>
              </a:extLst>
            </p:cNvPr>
            <p:cNvCxnSpPr>
              <a:stCxn id="27" idx="2"/>
              <a:endCxn id="28" idx="4"/>
            </p:cNvCxnSpPr>
            <p:nvPr/>
          </p:nvCxnSpPr>
          <p:spPr>
            <a:xfrm flipH="1">
              <a:off x="5856506" y="4006135"/>
              <a:ext cx="17946" cy="48229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633964D-37D2-AE6C-5253-83D9DE7D69C2}"/>
                </a:ext>
              </a:extLst>
            </p:cNvPr>
            <p:cNvCxnSpPr>
              <a:stCxn id="27" idx="1"/>
              <a:endCxn id="28" idx="5"/>
            </p:cNvCxnSpPr>
            <p:nvPr/>
          </p:nvCxnSpPr>
          <p:spPr>
            <a:xfrm flipH="1">
              <a:off x="6529870" y="4006135"/>
              <a:ext cx="17882" cy="48229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1DB6F00-C2CD-232E-D0E0-06E83C5C86D1}"/>
                </a:ext>
              </a:extLst>
            </p:cNvPr>
            <p:cNvCxnSpPr>
              <a:stCxn id="28" idx="3"/>
            </p:cNvCxnSpPr>
            <p:nvPr/>
          </p:nvCxnSpPr>
          <p:spPr>
            <a:xfrm flipH="1" flipV="1">
              <a:off x="5664659" y="3004905"/>
              <a:ext cx="125345" cy="161652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30E25FE-875C-051A-9442-F463F797DD71}"/>
                </a:ext>
              </a:extLst>
            </p:cNvPr>
            <p:cNvCxnSpPr>
              <a:cxnSpLocks/>
              <a:stCxn id="28" idx="0"/>
              <a:endCxn id="26" idx="0"/>
            </p:cNvCxnSpPr>
            <p:nvPr/>
          </p:nvCxnSpPr>
          <p:spPr>
            <a:xfrm flipV="1">
              <a:off x="6596372" y="3006772"/>
              <a:ext cx="125344" cy="161465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5BC9B9-6A94-C803-3363-41649F794604}"/>
              </a:ext>
            </a:extLst>
          </p:cNvPr>
          <p:cNvGrpSpPr/>
          <p:nvPr/>
        </p:nvGrpSpPr>
        <p:grpSpPr>
          <a:xfrm>
            <a:off x="7726983" y="2425235"/>
            <a:ext cx="4044716" cy="2688700"/>
            <a:chOff x="7726983" y="2425235"/>
            <a:chExt cx="4044716" cy="26887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5E5CF8-BE3E-FBE9-CD91-C705D33A9E49}"/>
                </a:ext>
              </a:extLst>
            </p:cNvPr>
            <p:cNvSpPr/>
            <p:nvPr/>
          </p:nvSpPr>
          <p:spPr>
            <a:xfrm>
              <a:off x="9240890" y="2425235"/>
              <a:ext cx="2530809" cy="26887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cxnSp>
          <p:nvCxnSpPr>
            <p:cNvPr id="66" name="Curved Connector 65">
              <a:extLst>
                <a:ext uri="{FF2B5EF4-FFF2-40B4-BE49-F238E27FC236}">
                  <a16:creationId xmlns:a16="http://schemas.microsoft.com/office/drawing/2014/main" id="{09CA5560-A1FD-1B27-EFBF-0F9A03FF0CEE}"/>
                </a:ext>
              </a:extLst>
            </p:cNvPr>
            <p:cNvCxnSpPr>
              <a:cxnSpLocks/>
              <a:stCxn id="16" idx="3"/>
              <a:endCxn id="8" idx="1"/>
            </p:cNvCxnSpPr>
            <p:nvPr/>
          </p:nvCxnSpPr>
          <p:spPr>
            <a:xfrm flipV="1">
              <a:off x="7726983" y="3769585"/>
              <a:ext cx="1513907" cy="33350"/>
            </a:xfrm>
            <a:prstGeom prst="curvedConnector3">
              <a:avLst>
                <a:gd name="adj1" fmla="val 468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C95C082-C096-B12A-27B9-DCCE50F8048F}"/>
                </a:ext>
              </a:extLst>
            </p:cNvPr>
            <p:cNvSpPr/>
            <p:nvPr/>
          </p:nvSpPr>
          <p:spPr>
            <a:xfrm>
              <a:off x="7925349" y="3215495"/>
              <a:ext cx="1047624" cy="1108180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BD86D10E-A0B3-1565-A17A-DE4858427C22}"/>
              </a:ext>
            </a:extLst>
          </p:cNvPr>
          <p:cNvSpPr txBox="1">
            <a:spLocks/>
          </p:cNvSpPr>
          <p:nvPr/>
        </p:nvSpPr>
        <p:spPr bwMode="gray">
          <a:xfrm>
            <a:off x="1150012" y="3837239"/>
            <a:ext cx="3126271" cy="2228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VN" dirty="0">
                <a:solidFill>
                  <a:srgbClr val="FF0000"/>
                </a:solidFill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System expansion invariably leads to increased development costs.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Difficult for multiple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Difficult for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Break or impact the whole system due to technology change.</a:t>
            </a:r>
          </a:p>
        </p:txBody>
      </p:sp>
    </p:spTree>
    <p:extLst>
      <p:ext uri="{BB962C8B-B14F-4D97-AF65-F5344CB8AC3E}">
        <p14:creationId xmlns:p14="http://schemas.microsoft.com/office/powerpoint/2010/main" val="339311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E3B65-D124-C754-E91C-A89C69606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N-Layer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D6DF2-EEAA-EBFE-1F2E-02483931D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B0E01F-6FCB-5966-30C8-DA839BB2D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VN" dirty="0"/>
          </a:p>
        </p:txBody>
      </p:sp>
      <p:pic>
        <p:nvPicPr>
          <p:cNvPr id="2" name="Picture 1" descr="A logo with blue text&#10;&#10;Description automatically generated">
            <a:extLst>
              <a:ext uri="{FF2B5EF4-FFF2-40B4-BE49-F238E27FC236}">
                <a16:creationId xmlns:a16="http://schemas.microsoft.com/office/drawing/2014/main" id="{8DA001E6-DD04-B59F-FE05-AEF73FA88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365" y="6450907"/>
            <a:ext cx="352233" cy="3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24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DC28EE-065B-234B-C729-09EC09B2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Clean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F2550E-FF6F-4F05-4846-5AB8076E7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08F3A-B923-9F55-762B-C2847E1BF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A94EFCCB-0B36-AD9C-C2A2-6E02F6B7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420" y="6467721"/>
            <a:ext cx="352233" cy="3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38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DC28EE-065B-234B-C729-09EC09B2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Vertical slice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D9D5ED-1F45-B3A7-1E5A-D7A27864E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C0A97-9799-0048-9103-7AA5ED51A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519E38F2-5E02-0615-1847-F13739335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587" y="6456963"/>
            <a:ext cx="352233" cy="3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67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46DC-16CB-FD19-3928-9B9EA3432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Your 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0729E4-F150-DF4B-0F22-059587F60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875D5D-37AB-0888-2EB3-D8C4A0667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VN" dirty="0"/>
          </a:p>
        </p:txBody>
      </p:sp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7BB82D23-B8A3-637C-D83B-CAE496D1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76" y="6432740"/>
            <a:ext cx="352233" cy="3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521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A82F57F-EFCE-45E0-9F75-822371CB5F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79D151-6AED-4C4E-9A23-4BEC5BA436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668657-C50E-4365-A5FD-AC07593EBE5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{BC4C24EE-6732-D240-99C9-C38143E887C9}tf10001076</Template>
  <TotalTime>17552</TotalTime>
  <Words>177</Words>
  <Application>Microsoft Macintosh PowerPoint</Application>
  <PresentationFormat>Widescreen</PresentationFormat>
  <Paragraphs>60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 Boardroom</vt:lpstr>
      <vt:lpstr>Project Architecture </vt:lpstr>
      <vt:lpstr>PowerPoint Presentation</vt:lpstr>
      <vt:lpstr>Agenda</vt:lpstr>
      <vt:lpstr>What  are  there?</vt:lpstr>
      <vt:lpstr>No Architecture</vt:lpstr>
      <vt:lpstr>N-Layer</vt:lpstr>
      <vt:lpstr>Clean Architecture</vt:lpstr>
      <vt:lpstr>Vertical slice</vt:lpstr>
      <vt:lpstr>Your Architecture</vt:lpstr>
      <vt:lpstr>Pillars of Success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Architecture </dc:title>
  <dc:creator>Alex Nguyen</dc:creator>
  <cp:lastModifiedBy>Alex Nguyen</cp:lastModifiedBy>
  <cp:revision>26</cp:revision>
  <dcterms:created xsi:type="dcterms:W3CDTF">2023-11-15T02:49:34Z</dcterms:created>
  <dcterms:modified xsi:type="dcterms:W3CDTF">2023-11-27T09:08:53Z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